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9" autoAdjust="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3A32C-6E31-4871-8D37-0DB6940F244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D2FF97C-332D-49AE-8D0F-4AB02C315236}" type="pres">
      <dgm:prSet presAssocID="{99F3A32C-6E31-4871-8D37-0DB6940F244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</dgm:ptLst>
  <dgm:cxnLst>
    <dgm:cxn modelId="{85F2EEE9-1E0A-4529-8A1C-BF26BB9E5D4E}" type="presOf" srcId="{99F3A32C-6E31-4871-8D37-0DB6940F2446}" destId="{4D2FF97C-332D-49AE-8D0F-4AB02C31523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90258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6207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19846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5846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14829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846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738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9577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8690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7480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46A-1A9F-4280-8564-A7510FFA6B5A}" type="datetimeFigureOut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25.6.2014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093D-CCC9-470D-B51F-783498809299}" type="slidenum">
              <a:rPr lang="sk-SK" smtClean="0">
                <a:solidFill>
                  <a:prstClr val="white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sk-SK">
              <a:solidFill>
                <a:prstClr val="white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3230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AB3714-E002-476A-8D17-72471DE588F3}" type="datetimeFigureOut">
              <a:rPr lang="sk-SK" smtClean="0"/>
              <a:t>25.6.2014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274ECD-299E-4070-B4C4-867B918E75D8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21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Maru&#353;ka\Pictures\Desktop\Aktualne_Asfeu_prirucka\LOG&#225;_ASFEU_povinn&#233;\op_vz_logo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ku.sk/" TargetMode="External"/><Relationship Id="rId2" Type="http://schemas.openxmlformats.org/officeDocument/2006/relationships/hyperlink" Target="http://sis.science.upjs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kole.sk/" TargetMode="External"/><Relationship Id="rId4" Type="http://schemas.openxmlformats.org/officeDocument/2006/relationships/hyperlink" Target="http://www.karlin.mff.cun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9182" y="91626"/>
            <a:ext cx="11928143" cy="11640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pic>
        <p:nvPicPr>
          <p:cNvPr id="4098" name="Obrázek 5" descr="C:\Users\Maruška\Pictures\Desktop\Aktualne_Asfeu_prirucka\LOGá_ASFEU_povinné\op_vz_logo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57" b="50406"/>
          <a:stretch>
            <a:fillRect/>
          </a:stretch>
        </p:blipFill>
        <p:spPr bwMode="auto">
          <a:xfrm>
            <a:off x="8310563" y="214313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Obrázek 4" descr="EU-ESF-VERTICAL-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64" y="214314"/>
            <a:ext cx="10191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Nadpis 5"/>
          <p:cNvSpPr>
            <a:spLocks noGrp="1"/>
          </p:cNvSpPr>
          <p:nvPr>
            <p:ph type="title"/>
          </p:nvPr>
        </p:nvSpPr>
        <p:spPr>
          <a:xfrm>
            <a:off x="457200" y="3985146"/>
            <a:ext cx="7772400" cy="2438031"/>
          </a:xfrm>
        </p:spPr>
        <p:txBody>
          <a:bodyPr/>
          <a:lstStyle/>
          <a:p>
            <a:r>
              <a:rPr lang="sk-SK" altLang="sk-SK" dirty="0" smtClean="0"/>
              <a:t>Kombinatorika</a:t>
            </a:r>
          </a:p>
        </p:txBody>
      </p:sp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102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0" y="5431809"/>
            <a:ext cx="12192000" cy="1313215"/>
          </a:xfrm>
          <a:solidFill>
            <a:schemeClr val="bg1">
              <a:lumMod val="50000"/>
            </a:schemeClr>
          </a:solidFill>
          <a:ln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>
                <a:solidFill>
                  <a:prstClr val="white"/>
                </a:solidFill>
              </a:rPr>
              <a:t>Moderné vzdelávanie pre vedomostnú spoločnosť/ Projekt je spolufinancovaný zo zdrojov EÚ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>
                <a:solidFill>
                  <a:prstClr val="white"/>
                </a:solidFill>
              </a:rPr>
              <a:t>Kód ITMS projektu: 26110130645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400" dirty="0">
                <a:solidFill>
                  <a:prstClr val="white"/>
                </a:solidFill>
              </a:rPr>
              <a:t>Učiť moderne, inovatívne, kreatívne znamená otvárať bránu do sveta práce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altLang="sk-SK" sz="1400" dirty="0">
              <a:solidFill>
                <a:prstClr val="white"/>
              </a:solidFill>
            </a:endParaRPr>
          </a:p>
        </p:txBody>
      </p:sp>
      <p:pic>
        <p:nvPicPr>
          <p:cNvPr id="4103" name="Obrázek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428625"/>
            <a:ext cx="2428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789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Úloha 4: </a:t>
            </a:r>
            <a:r>
              <a:rPr lang="sk-SK" sz="3200" dirty="0"/>
              <a:t>Koľko rôznych päťciferných prirodzených čísiel možno napísať pomocou číslic 1,2,3,4,5, ak:</a:t>
            </a:r>
            <a:r>
              <a:rPr lang="sk-SK" sz="2000" dirty="0"/>
              <a:t/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1024128" y="2587637"/>
            <a:ext cx="619086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000" b="1" dirty="0"/>
              <a:t>b) Koľko z napísaných čísiel sa bude začínať číslicou </a:t>
            </a:r>
            <a:r>
              <a:rPr lang="sk-SK" sz="2000" b="1" dirty="0" smtClean="0"/>
              <a:t>5?</a:t>
            </a:r>
            <a:endParaRPr lang="sk-SK" sz="20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024128" y="3036575"/>
            <a:ext cx="48360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000" b="1" dirty="0"/>
              <a:t>c) Koľko z napísaných čísiel bude párnych?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024128" y="4451661"/>
            <a:ext cx="9788320" cy="175517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024128" y="2138699"/>
            <a:ext cx="396865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000" b="1" dirty="0"/>
              <a:t>a) číslica sa v čísle použije len raz</a:t>
            </a:r>
            <a:r>
              <a:rPr lang="sk-SK" sz="2000" b="1" dirty="0" smtClean="0"/>
              <a:t>?</a:t>
            </a:r>
            <a:endParaRPr lang="sk-SK" sz="20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4992779" y="2133660"/>
            <a:ext cx="412965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sk-SK" sz="2000" b="1" dirty="0" smtClean="0"/>
              <a:t>Riešenie: </a:t>
            </a:r>
            <a:r>
              <a:rPr lang="sk-SK" sz="2000" b="1" dirty="0"/>
              <a:t>P(5) = 5! = 5.4.3.2.1 = 120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7091558" y="2587637"/>
            <a:ext cx="372089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Riešenie: </a:t>
            </a:r>
            <a:r>
              <a:rPr lang="sk-SK" sz="2000" b="1" dirty="0"/>
              <a:t>P(4) = 4! = 4.3.2.1 =24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860132" y="3036575"/>
            <a:ext cx="4186467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sk-SK" sz="2000" b="1" dirty="0" smtClean="0"/>
              <a:t>Riešenie: </a:t>
            </a:r>
            <a:r>
              <a:rPr lang="sk-SK" sz="2000" b="1" dirty="0"/>
              <a:t>končiacich 2: P(4) = 4! =24 </a:t>
            </a:r>
            <a:br>
              <a:rPr lang="sk-SK" sz="2000" b="1" dirty="0"/>
            </a:br>
            <a:r>
              <a:rPr lang="sk-SK" sz="2000" b="1" dirty="0"/>
              <a:t>končiacich 4: P(4) = 4! = 24 </a:t>
            </a:r>
            <a:br>
              <a:rPr lang="sk-SK" sz="2000" b="1" dirty="0"/>
            </a:br>
            <a:r>
              <a:rPr lang="sk-SK" sz="2000" b="1" dirty="0"/>
              <a:t>spolu : S = 2.4! = 2.24 = </a:t>
            </a:r>
            <a:r>
              <a:rPr lang="sk-SK" sz="2000" b="1" dirty="0" smtClean="0"/>
              <a:t>48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7728053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kombinácie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4637" y="1718131"/>
            <a:ext cx="4323727" cy="40233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sk-SK" sz="2400" b="1" u="sng" dirty="0" smtClean="0"/>
              <a:t>S opakovaním</a:t>
            </a:r>
          </a:p>
          <a:p>
            <a:pPr>
              <a:lnSpc>
                <a:spcPct val="110000"/>
              </a:lnSpc>
            </a:pPr>
            <a:r>
              <a:rPr lang="sk-SK" b="1" dirty="0" smtClean="0"/>
              <a:t>Definícia</a:t>
            </a:r>
          </a:p>
          <a:p>
            <a:r>
              <a:rPr lang="sk-SK" dirty="0" smtClean="0"/>
              <a:t>Kombinácie </a:t>
            </a:r>
            <a:r>
              <a:rPr lang="sk-SK" dirty="0"/>
              <a:t>s opakovaním </a:t>
            </a:r>
            <a:r>
              <a:rPr lang="sk-SK" i="1" dirty="0"/>
              <a:t>k</a:t>
            </a:r>
            <a:r>
              <a:rPr lang="sk-SK" dirty="0"/>
              <a:t>-tej triedy z </a:t>
            </a:r>
            <a:r>
              <a:rPr lang="sk-SK" i="1" dirty="0"/>
              <a:t>n</a:t>
            </a:r>
            <a:r>
              <a:rPr lang="sk-SK" dirty="0"/>
              <a:t> prvkov množiny </a:t>
            </a:r>
            <a:r>
              <a:rPr lang="sk-SK" i="1" dirty="0"/>
              <a:t>M</a:t>
            </a:r>
            <a:r>
              <a:rPr lang="sk-SK" dirty="0"/>
              <a:t> definujeme ako triedy ekvivalencie na množine všetkých variácií s opakovaním, kde dve variácie s opakovaním sú v relácii ekvivalencie práve vtedy, ak sa na každý prvok množiny </a:t>
            </a:r>
            <a:r>
              <a:rPr lang="sk-SK" i="1" dirty="0"/>
              <a:t>M</a:t>
            </a:r>
            <a:r>
              <a:rPr lang="sk-SK" dirty="0"/>
              <a:t> zobrazí v oboch </a:t>
            </a:r>
            <a:r>
              <a:rPr lang="sk-SK" dirty="0" smtClean="0"/>
              <a:t>variáciách </a:t>
            </a:r>
            <a:r>
              <a:rPr lang="sk-SK" dirty="0"/>
              <a:t>rovnaký počet </a:t>
            </a:r>
            <a:r>
              <a:rPr lang="sk-SK" dirty="0" smtClean="0"/>
              <a:t>prvkov</a:t>
            </a:r>
            <a:endParaRPr lang="sk-SK" dirty="0"/>
          </a:p>
        </p:txBody>
      </p:sp>
      <p:grpSp>
        <p:nvGrpSpPr>
          <p:cNvPr id="5" name="Skupina 4"/>
          <p:cNvGrpSpPr/>
          <p:nvPr/>
        </p:nvGrpSpPr>
        <p:grpSpPr>
          <a:xfrm>
            <a:off x="594637" y="3720494"/>
            <a:ext cx="3013853" cy="2020997"/>
            <a:chOff x="594637" y="2976910"/>
            <a:chExt cx="3013853" cy="2020997"/>
          </a:xfrm>
        </p:grpSpPr>
        <p:pic>
          <p:nvPicPr>
            <p:cNvPr id="1026" name="Picture 2" descr="C_k^{\prime}(n) = {{(n + k - 1)} \choose k}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637" y="2976910"/>
              <a:ext cx="2995383" cy="7915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</p:pic>
        <p:pic>
          <p:nvPicPr>
            <p:cNvPr id="1028" name="Picture 4" descr="C_k^{\prime}(n) = \frac{(n + k - 1)!}{(n - 1)! \cdot k!}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783" y="4193517"/>
              <a:ext cx="2999707" cy="8043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</p:pic>
        <p:sp>
          <p:nvSpPr>
            <p:cNvPr id="4" name="BlokTextu 3"/>
            <p:cNvSpPr txBox="1"/>
            <p:nvPr/>
          </p:nvSpPr>
          <p:spPr>
            <a:xfrm>
              <a:off x="608783" y="3756576"/>
              <a:ext cx="1066319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2400" b="1" dirty="0" smtClean="0"/>
                <a:t>ALEBO</a:t>
              </a:r>
              <a:endParaRPr lang="sk-SK" sz="2400" b="1" dirty="0"/>
            </a:p>
          </p:txBody>
        </p:sp>
      </p:grpSp>
      <p:sp>
        <p:nvSpPr>
          <p:cNvPr id="7" name="BlokTextu 6"/>
          <p:cNvSpPr txBox="1"/>
          <p:nvPr/>
        </p:nvSpPr>
        <p:spPr>
          <a:xfrm>
            <a:off x="6972301" y="1718131"/>
            <a:ext cx="4499263" cy="4862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Bez opakovania</a:t>
            </a:r>
          </a:p>
          <a:p>
            <a:endParaRPr lang="sk-SK" sz="2400" b="1" u="sng" dirty="0" smtClean="0"/>
          </a:p>
          <a:p>
            <a:r>
              <a:rPr lang="sk-SK" sz="2200" b="1" dirty="0" smtClean="0"/>
              <a:t>Definícia</a:t>
            </a:r>
          </a:p>
          <a:p>
            <a:r>
              <a:rPr lang="sk-SK" sz="2200" dirty="0" smtClean="0"/>
              <a:t>Kombinácie </a:t>
            </a:r>
            <a:r>
              <a:rPr lang="sk-SK" sz="2200" dirty="0"/>
              <a:t>bez opakovania </a:t>
            </a:r>
            <a:r>
              <a:rPr lang="sk-SK" sz="2200" i="1" dirty="0"/>
              <a:t>k</a:t>
            </a:r>
            <a:r>
              <a:rPr lang="sk-SK" sz="2200" dirty="0"/>
              <a:t>-tej triedy z </a:t>
            </a:r>
            <a:r>
              <a:rPr lang="sk-SK" sz="2200" i="1" dirty="0"/>
              <a:t>n</a:t>
            </a:r>
            <a:r>
              <a:rPr lang="sk-SK" sz="2200" dirty="0"/>
              <a:t> prvkov množiny </a:t>
            </a:r>
            <a:r>
              <a:rPr lang="sk-SK" sz="2200" i="1" dirty="0"/>
              <a:t>M</a:t>
            </a:r>
            <a:r>
              <a:rPr lang="sk-SK" sz="2200" dirty="0"/>
              <a:t> je ľubovoľná </a:t>
            </a:r>
            <a:r>
              <a:rPr lang="sk-SK" sz="2200" i="1" dirty="0"/>
              <a:t>k</a:t>
            </a:r>
            <a:r>
              <a:rPr lang="sk-SK" sz="2200" dirty="0"/>
              <a:t>-prvková podmnožina množiny </a:t>
            </a:r>
            <a:r>
              <a:rPr lang="sk-SK" sz="2200" i="1" dirty="0"/>
              <a:t>M</a:t>
            </a:r>
            <a:r>
              <a:rPr lang="sk-SK" sz="2200" dirty="0"/>
              <a:t>. Z toho vyplýva, že množinu všetkých kombinácií </a:t>
            </a:r>
            <a:r>
              <a:rPr lang="sk-SK" sz="2200" i="1" dirty="0"/>
              <a:t>k</a:t>
            </a:r>
            <a:r>
              <a:rPr lang="sk-SK" sz="2200" dirty="0"/>
              <a:t>-tej triedy z množiny M definujeme ako podmnožinu </a:t>
            </a:r>
            <a:r>
              <a:rPr lang="sk-SK" sz="2200" dirty="0" smtClean="0"/>
              <a:t>početnej množiny</a:t>
            </a:r>
            <a:r>
              <a:rPr lang="sk-SK" sz="2200" dirty="0"/>
              <a:t> </a:t>
            </a:r>
            <a:r>
              <a:rPr lang="sk-SK" sz="2200" dirty="0" err="1"/>
              <a:t>množiny</a:t>
            </a:r>
            <a:r>
              <a:rPr lang="sk-SK" sz="2200" dirty="0"/>
              <a:t> </a:t>
            </a:r>
            <a:r>
              <a:rPr lang="sk-SK" sz="2200" i="1" dirty="0"/>
              <a:t>M</a:t>
            </a:r>
            <a:r>
              <a:rPr lang="sk-SK" sz="2200" dirty="0"/>
              <a:t> (označujeme </a:t>
            </a:r>
            <a:r>
              <a:rPr lang="sk-SK" sz="2200" i="1" dirty="0"/>
              <a:t>P(M)</a:t>
            </a:r>
            <a:r>
              <a:rPr lang="sk-SK" sz="2200" dirty="0"/>
              <a:t>) takú, že obsahuje práve všetky </a:t>
            </a:r>
            <a:r>
              <a:rPr lang="sk-SK" sz="2200" i="1" dirty="0"/>
              <a:t>k</a:t>
            </a:r>
            <a:r>
              <a:rPr lang="sk-SK" sz="2200" dirty="0"/>
              <a:t>-prvkové množiny patriace do tejto potenčnej </a:t>
            </a:r>
            <a:r>
              <a:rPr lang="sk-SK" sz="2200" dirty="0" smtClean="0"/>
              <a:t>množiny</a:t>
            </a:r>
            <a:endParaRPr lang="sk-SK" sz="2000" dirty="0" smtClean="0"/>
          </a:p>
        </p:txBody>
      </p:sp>
      <p:pic>
        <p:nvPicPr>
          <p:cNvPr id="1034" name="Picture 10" descr="C_k(n) = \left|{M \choose k}\right| = {|M| \choose k} = {n \choose k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5801335"/>
            <a:ext cx="4183200" cy="779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65660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Úloha: </a:t>
            </a:r>
            <a:r>
              <a:rPr lang="sk-SK" sz="2800" dirty="0"/>
              <a:t>V spoločnosti 5 osôb (a, b, c, d, e) každá osoba podá každej osobe ruku. Koľko bude podaní rúk?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250" y="2084832"/>
            <a:ext cx="6101412" cy="4048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Obdĺžnik 4"/>
          <p:cNvSpPr/>
          <p:nvPr/>
        </p:nvSpPr>
        <p:spPr>
          <a:xfrm>
            <a:off x="414528" y="6133298"/>
            <a:ext cx="1219200" cy="400110"/>
          </a:xfrm>
          <a:prstGeom prst="rect">
            <a:avLst/>
          </a:prstGeom>
          <a:solidFill>
            <a:srgbClr val="0070C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/>
              <a:t>RIEŠENIE</a:t>
            </a:r>
            <a:endParaRPr lang="sk-SK" sz="2000" b="1" dirty="0"/>
          </a:p>
        </p:txBody>
      </p:sp>
      <p:grpSp>
        <p:nvGrpSpPr>
          <p:cNvPr id="7" name="Skupina 6"/>
          <p:cNvGrpSpPr/>
          <p:nvPr/>
        </p:nvGrpSpPr>
        <p:grpSpPr>
          <a:xfrm>
            <a:off x="5041411" y="2447627"/>
            <a:ext cx="6386946" cy="1133574"/>
            <a:chOff x="5366716" y="2178142"/>
            <a:chExt cx="6386946" cy="1133574"/>
          </a:xfrm>
        </p:grpSpPr>
        <p:sp>
          <p:nvSpPr>
            <p:cNvPr id="6" name="BlokTextu 5"/>
            <p:cNvSpPr txBox="1"/>
            <p:nvPr/>
          </p:nvSpPr>
          <p:spPr>
            <a:xfrm>
              <a:off x="5366716" y="2942384"/>
              <a:ext cx="6386946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sk-SK" dirty="0"/>
                <a:t>dvojice, ktoré si podajú ruky: </a:t>
              </a:r>
              <a:r>
                <a:rPr lang="sk-SK" dirty="0" err="1"/>
                <a:t>ab</a:t>
              </a:r>
              <a:r>
                <a:rPr lang="sk-SK" dirty="0"/>
                <a:t>, </a:t>
              </a:r>
              <a:r>
                <a:rPr lang="sk-SK" dirty="0" err="1"/>
                <a:t>ac</a:t>
              </a:r>
              <a:r>
                <a:rPr lang="sk-SK" dirty="0"/>
                <a:t>, ad, </a:t>
              </a:r>
              <a:r>
                <a:rPr lang="sk-SK" dirty="0" err="1"/>
                <a:t>ae</a:t>
              </a:r>
              <a:r>
                <a:rPr lang="sk-SK" dirty="0"/>
                <a:t>, </a:t>
              </a:r>
              <a:r>
                <a:rPr lang="sk-SK" dirty="0" err="1"/>
                <a:t>bc</a:t>
              </a:r>
              <a:r>
                <a:rPr lang="sk-SK" dirty="0"/>
                <a:t>, </a:t>
              </a:r>
              <a:r>
                <a:rPr lang="sk-SK" dirty="0" err="1"/>
                <a:t>bd</a:t>
              </a:r>
              <a:r>
                <a:rPr lang="sk-SK" dirty="0"/>
                <a:t>, </a:t>
              </a:r>
              <a:r>
                <a:rPr lang="sk-SK" dirty="0" err="1"/>
                <a:t>be</a:t>
              </a:r>
              <a:r>
                <a:rPr lang="sk-SK" dirty="0"/>
                <a:t>, cd, </a:t>
              </a:r>
              <a:r>
                <a:rPr lang="sk-SK" dirty="0" err="1"/>
                <a:t>ce</a:t>
              </a:r>
              <a:r>
                <a:rPr lang="sk-SK" dirty="0"/>
                <a:t>, de</a:t>
              </a:r>
            </a:p>
          </p:txBody>
        </p:sp>
        <p:pic>
          <p:nvPicPr>
            <p:cNvPr id="2050" name="Picture 2" descr="C_2(5) = \frac{5!}{(5 - 2)! \cdot 2!} =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716" y="2178142"/>
              <a:ext cx="3685165" cy="7884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</p:pic>
      </p:grpSp>
      <p:sp>
        <p:nvSpPr>
          <p:cNvPr id="10" name="BlokTextu 9"/>
          <p:cNvSpPr txBox="1"/>
          <p:nvPr/>
        </p:nvSpPr>
        <p:spPr>
          <a:xfrm>
            <a:off x="4771341" y="4744656"/>
            <a:ext cx="319544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Máš 60 sekúnd ;)</a:t>
            </a:r>
            <a:endParaRPr lang="sk-SK" sz="2800" dirty="0"/>
          </a:p>
        </p:txBody>
      </p:sp>
      <p:sp>
        <p:nvSpPr>
          <p:cNvPr id="11" name="Ovál 10"/>
          <p:cNvSpPr/>
          <p:nvPr/>
        </p:nvSpPr>
        <p:spPr>
          <a:xfrm>
            <a:off x="534766" y="1746891"/>
            <a:ext cx="4386407" cy="4386407"/>
          </a:xfrm>
          <a:prstGeom prst="ellipse">
            <a:avLst/>
          </a:prstGeom>
          <a:ln w="38100"/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/>
          <p:cNvSpPr/>
          <p:nvPr/>
        </p:nvSpPr>
        <p:spPr>
          <a:xfrm>
            <a:off x="1686752" y="2898877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120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686752" y="2903200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110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686752" y="2898877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100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1686752" y="2907523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90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1686306" y="2907523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80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685860" y="2921452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70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1685860" y="2914488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60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1685860" y="2921452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50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1684968" y="2906789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40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1684968" y="2913753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30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684968" y="2891912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20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1683184" y="2926314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1105406" y="2343674"/>
            <a:ext cx="3237989" cy="3237989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sk-SK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4634502" y="5267876"/>
            <a:ext cx="1912268" cy="1265532"/>
          </a:xfrm>
          <a:prstGeom prst="roundRect">
            <a:avLst/>
          </a:prstGeom>
          <a:scene3d>
            <a:camera prst="perspectiveRelaxedModerately"/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accent6">
                <a:shade val="35000"/>
                <a:satMod val="16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ŠTART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329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1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Kombinačné číslo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431" y="1731582"/>
            <a:ext cx="10849130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k-SK" sz="2400" dirty="0" smtClean="0"/>
              <a:t>            </a:t>
            </a:r>
          </a:p>
          <a:p>
            <a:pPr marL="0" indent="0">
              <a:buNone/>
            </a:pPr>
            <a:r>
              <a:rPr lang="sk-SK" sz="2400" dirty="0" smtClean="0"/>
              <a:t>	   sa </a:t>
            </a:r>
            <a:r>
              <a:rPr lang="sk-SK" sz="2400" dirty="0"/>
              <a:t>nazýva </a:t>
            </a:r>
            <a:r>
              <a:rPr lang="sk-SK" sz="2400" b="1" dirty="0"/>
              <a:t>kombinačné číslo</a:t>
            </a:r>
            <a:r>
              <a:rPr lang="sk-SK" sz="2400" dirty="0"/>
              <a:t>. Číta sa n nad k. Pre každé n, k </a:t>
            </a:r>
            <a:r>
              <a:rPr lang="az-Cyrl-AZ" sz="2400" dirty="0"/>
              <a:t>є </a:t>
            </a:r>
            <a:r>
              <a:rPr lang="sk-SK" sz="2400" dirty="0"/>
              <a:t>N, n ≥ k </a:t>
            </a:r>
            <a:r>
              <a:rPr lang="sk-SK" sz="2400" dirty="0" smtClean="0"/>
              <a:t>platí</a:t>
            </a:r>
          </a:p>
          <a:p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886" y="2692694"/>
            <a:ext cx="3768221" cy="17639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30" y="1765911"/>
            <a:ext cx="1023491" cy="12457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914" y="912903"/>
            <a:ext cx="3896840" cy="53234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Vodorovný zvitok 8"/>
          <p:cNvSpPr/>
          <p:nvPr/>
        </p:nvSpPr>
        <p:spPr>
          <a:xfrm rot="21273766">
            <a:off x="8719723" y="232423"/>
            <a:ext cx="2979781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Vlastnosti kombinačného čísla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24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Gymnázium Janka Kráľa,</a:t>
            </a:r>
          </a:p>
          <a:p>
            <a:r>
              <a:rPr lang="sk-SK" dirty="0" smtClean="0"/>
              <a:t> Zlaté Moravce</a:t>
            </a:r>
            <a:endParaRPr lang="sk-SK" dirty="0"/>
          </a:p>
        </p:txBody>
      </p:sp>
      <p:sp>
        <p:nvSpPr>
          <p:cNvPr id="10" name="Ovál 9"/>
          <p:cNvSpPr/>
          <p:nvPr/>
        </p:nvSpPr>
        <p:spPr>
          <a:xfrm>
            <a:off x="1884218" y="775856"/>
            <a:ext cx="7980218" cy="34636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Ďakujem za pozornosť.</a:t>
            </a:r>
            <a:endParaRPr lang="sk-SK" sz="4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858982" y="5223164"/>
            <a:ext cx="7370618" cy="7758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RNDr. Renáta </a:t>
            </a:r>
            <a:r>
              <a:rPr lang="sk-SK" dirty="0" err="1" smtClean="0">
                <a:solidFill>
                  <a:schemeClr val="tx1"/>
                </a:solidFill>
              </a:rPr>
              <a:t>Kunová</a:t>
            </a:r>
            <a:r>
              <a:rPr lang="sk-SK" dirty="0" smtClean="0">
                <a:solidFill>
                  <a:schemeClr val="tx1"/>
                </a:solidFill>
              </a:rPr>
              <a:t>, PhD. 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36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sis.science.upjs.sk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math.ku.sk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www.karlin.mff.cuni.cz</a:t>
            </a:r>
            <a:endParaRPr lang="sk-SK" dirty="0" smtClean="0"/>
          </a:p>
          <a:p>
            <a:r>
              <a:rPr lang="sk-SK" dirty="0">
                <a:hlinkClick r:id="rId5"/>
              </a:rPr>
              <a:t>http://</a:t>
            </a:r>
            <a:r>
              <a:rPr lang="sk-SK" dirty="0" smtClean="0">
                <a:hlinkClick r:id="rId5"/>
              </a:rPr>
              <a:t>www.oskole.sk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3231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Kombinatorické</a:t>
            </a:r>
            <a:r>
              <a:rPr lang="sk-SK" dirty="0" smtClean="0"/>
              <a:t> pravidlo súčinu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k-SK" altLang="sk-SK" sz="2000" kern="0" dirty="0">
                <a:solidFill>
                  <a:srgbClr val="993300"/>
                </a:solidFill>
                <a:latin typeface="Times New Roman"/>
                <a:cs typeface="Times New Roman" panose="02020603050405020304" pitchFamily="18" charset="0"/>
              </a:rPr>
              <a:t>Predpokladáme, že máme vybrať dva prvky a, b, pričom prvý vyberáme z konečnej  neprázdnej množiny A </a:t>
            </a:r>
            <a:r>
              <a:rPr lang="sk-SK" altLang="sk-SK" sz="2000" kern="0" dirty="0" err="1">
                <a:solidFill>
                  <a:srgbClr val="993300"/>
                </a:solidFill>
                <a:latin typeface="Times New Roman"/>
                <a:cs typeface="Times New Roman" panose="02020603050405020304" pitchFamily="18" charset="0"/>
              </a:rPr>
              <a:t>a</a:t>
            </a:r>
            <a:r>
              <a:rPr lang="sk-SK" altLang="sk-SK" sz="2000" kern="0" dirty="0">
                <a:solidFill>
                  <a:srgbClr val="993300"/>
                </a:solidFill>
                <a:latin typeface="Times New Roman"/>
                <a:cs typeface="Times New Roman" panose="02020603050405020304" pitchFamily="18" charset="0"/>
              </a:rPr>
              <a:t> druhý z konečnej neprázdnej množiny B. </a:t>
            </a:r>
            <a:endParaRPr lang="sk-SK" altLang="sk-SK" sz="2000" kern="0" dirty="0">
              <a:solidFill>
                <a:srgbClr val="993300"/>
              </a:solidFill>
              <a:latin typeface="Times New Roman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k-SK" altLang="sk-SK" sz="2000" kern="0" dirty="0">
                <a:solidFill>
                  <a:srgbClr val="993300"/>
                </a:solidFill>
                <a:latin typeface="Times New Roman"/>
                <a:cs typeface="Times New Roman" panose="02020603050405020304" pitchFamily="18" charset="0"/>
              </a:rPr>
              <a:t>V prípade, že výber prvku b nezávisí od výberu prvku a, je spolu |A|.|B| možností, ako vybrať tieto dva prvky.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0176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1: </a:t>
            </a:r>
            <a:r>
              <a:rPr lang="sk-SK" sz="2800" dirty="0" smtClean="0"/>
              <a:t>V zmrzlinovom stánku nám ponúkajú štyri druhy zmrzliny a tri druhy polevy. Koľko rôznych zmrzlín s polevou môžeme vytvoriť, ak nemiešame viac zmrzlín a poliev?</a:t>
            </a:r>
            <a:endParaRPr lang="sk-SK" sz="2800" dirty="0"/>
          </a:p>
        </p:txBody>
      </p:sp>
      <p:graphicFrame>
        <p:nvGraphicFramePr>
          <p:cNvPr id="11" name="Zástupný symbol obsah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63109"/>
              </p:ext>
            </p:extLst>
          </p:nvPr>
        </p:nvGraphicFramePr>
        <p:xfrm>
          <a:off x="1023938" y="2286001"/>
          <a:ext cx="10460306" cy="383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8" y="4373843"/>
            <a:ext cx="7028597" cy="2484157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729" y="2084832"/>
            <a:ext cx="3699537" cy="196075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 flipH="1">
            <a:off x="3766782" y="3739487"/>
            <a:ext cx="1119118" cy="955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4885900" y="3739487"/>
            <a:ext cx="457200" cy="955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4885900" y="3739487"/>
            <a:ext cx="2088106" cy="955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4885900" y="3739487"/>
            <a:ext cx="3835019" cy="955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 flipH="1">
            <a:off x="3766782" y="3589361"/>
            <a:ext cx="2129051" cy="110546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 flipH="1">
            <a:off x="5343100" y="3589361"/>
            <a:ext cx="552733" cy="110546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5895833" y="3589361"/>
            <a:ext cx="1078173" cy="110546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>
            <a:off x="5895833" y="3589361"/>
            <a:ext cx="2825086" cy="110546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ovná spojovacia šípka 38"/>
          <p:cNvCxnSpPr/>
          <p:nvPr/>
        </p:nvCxnSpPr>
        <p:spPr>
          <a:xfrm flipH="1">
            <a:off x="3766782" y="3589361"/>
            <a:ext cx="3207224" cy="110546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/>
          <p:cNvCxnSpPr/>
          <p:nvPr/>
        </p:nvCxnSpPr>
        <p:spPr>
          <a:xfrm flipH="1">
            <a:off x="5343100" y="3589361"/>
            <a:ext cx="1630906" cy="110546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ovacia šípka 40"/>
          <p:cNvCxnSpPr/>
          <p:nvPr/>
        </p:nvCxnSpPr>
        <p:spPr>
          <a:xfrm>
            <a:off x="6974006" y="3589361"/>
            <a:ext cx="0" cy="110546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ovacia šípka 41"/>
          <p:cNvCxnSpPr/>
          <p:nvPr/>
        </p:nvCxnSpPr>
        <p:spPr>
          <a:xfrm>
            <a:off x="6974006" y="3589361"/>
            <a:ext cx="1746913" cy="110546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ĺžnik 48"/>
          <p:cNvSpPr/>
          <p:nvPr/>
        </p:nvSpPr>
        <p:spPr>
          <a:xfrm>
            <a:off x="10501883" y="6195595"/>
            <a:ext cx="1219200" cy="400110"/>
          </a:xfrm>
          <a:prstGeom prst="rect">
            <a:avLst/>
          </a:prstGeom>
          <a:solidFill>
            <a:srgbClr val="0070C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/>
              <a:t>RIEŠENIE</a:t>
            </a:r>
            <a:endParaRPr lang="sk-SK" sz="2000" b="1" dirty="0"/>
          </a:p>
        </p:txBody>
      </p:sp>
      <p:sp>
        <p:nvSpPr>
          <p:cNvPr id="2" name="Obdĺžnik 1"/>
          <p:cNvSpPr/>
          <p:nvPr/>
        </p:nvSpPr>
        <p:spPr>
          <a:xfrm>
            <a:off x="8142574" y="1882647"/>
            <a:ext cx="3920093" cy="236512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rgbClr val="002060"/>
                </a:solidFill>
              </a:rPr>
              <a:t>Máme 3 polevy a 4 zmrzliny. Zostavíme jednoduchú rovnicu</a:t>
            </a:r>
          </a:p>
          <a:p>
            <a:pPr algn="ctr"/>
            <a:r>
              <a:rPr lang="sk-SK" sz="2800" dirty="0" smtClean="0">
                <a:solidFill>
                  <a:srgbClr val="002060"/>
                </a:solidFill>
              </a:rPr>
              <a:t>3x4=12</a:t>
            </a:r>
            <a:endParaRPr lang="sk-SK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87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Kombinatorické</a:t>
            </a:r>
            <a:r>
              <a:rPr lang="sk-SK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sk-SK" dirty="0">
                <a:solidFill>
                  <a:prstClr val="black">
                    <a:lumMod val="95000"/>
                    <a:lumOff val="5000"/>
                  </a:prstClr>
                </a:solidFill>
              </a:rPr>
              <a:t>pravidlo </a:t>
            </a:r>
            <a:r>
              <a:rPr lang="sk-SK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súčtu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Nech </a:t>
            </a:r>
            <a:r>
              <a:rPr lang="sk-SK" sz="2800" dirty="0"/>
              <a:t>A</a:t>
            </a:r>
            <a:r>
              <a:rPr lang="sk-SK" sz="2800" baseline="-25000" dirty="0"/>
              <a:t>1</a:t>
            </a:r>
            <a:r>
              <a:rPr lang="sk-SK" sz="2800" dirty="0"/>
              <a:t>, A</a:t>
            </a:r>
            <a:r>
              <a:rPr lang="sk-SK" sz="2800" baseline="-25000" dirty="0"/>
              <a:t>2</a:t>
            </a:r>
            <a:r>
              <a:rPr lang="sk-SK" sz="2800" dirty="0"/>
              <a:t>, …, </a:t>
            </a:r>
            <a:r>
              <a:rPr lang="sk-SK" sz="2800" dirty="0" err="1"/>
              <a:t>A</a:t>
            </a:r>
            <a:r>
              <a:rPr lang="sk-SK" sz="2800" i="1" baseline="-25000" dirty="0" err="1"/>
              <a:t>n</a:t>
            </a:r>
            <a:r>
              <a:rPr lang="sk-SK" sz="2800" dirty="0"/>
              <a:t> </a:t>
            </a:r>
            <a:r>
              <a:rPr lang="sk-SK" sz="2800" dirty="0" err="1" smtClean="0"/>
              <a:t>su</a:t>
            </a:r>
            <a:r>
              <a:rPr lang="sk-SK" sz="2800" dirty="0" smtClean="0"/>
              <a:t> konečné </a:t>
            </a:r>
            <a:r>
              <a:rPr lang="sk-SK" sz="2800" dirty="0"/>
              <a:t>množiny, </a:t>
            </a:r>
            <a:r>
              <a:rPr lang="sk-SK" sz="2800" dirty="0" smtClean="0"/>
              <a:t>ktoré majú po rade</a:t>
            </a:r>
            <a:r>
              <a:rPr lang="sk-SK" sz="2800" dirty="0"/>
              <a:t> </a:t>
            </a:r>
            <a:r>
              <a:rPr lang="sk-SK" sz="2800" i="1" dirty="0"/>
              <a:t>p</a:t>
            </a:r>
            <a:r>
              <a:rPr lang="sk-SK" sz="2800" baseline="-25000" dirty="0"/>
              <a:t>1</a:t>
            </a:r>
            <a:r>
              <a:rPr lang="sk-SK" sz="2800" dirty="0"/>
              <a:t>, </a:t>
            </a:r>
            <a:r>
              <a:rPr lang="sk-SK" sz="2800" i="1" dirty="0"/>
              <a:t>p</a:t>
            </a:r>
            <a:r>
              <a:rPr lang="sk-SK" sz="2800" baseline="-25000" dirty="0"/>
              <a:t>2</a:t>
            </a:r>
            <a:r>
              <a:rPr lang="sk-SK" sz="2800" dirty="0"/>
              <a:t>, …, </a:t>
            </a:r>
            <a:r>
              <a:rPr lang="sk-SK" sz="2800" i="1" dirty="0" err="1"/>
              <a:t>p</a:t>
            </a:r>
            <a:r>
              <a:rPr lang="sk-SK" sz="2800" i="1" baseline="-25000" dirty="0" err="1"/>
              <a:t>n</a:t>
            </a:r>
            <a:r>
              <a:rPr lang="sk-SK" sz="2800" dirty="0"/>
              <a:t> </a:t>
            </a:r>
            <a:r>
              <a:rPr lang="sk-SK" sz="2800" dirty="0" smtClean="0"/>
              <a:t>prvkov,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a </a:t>
            </a:r>
            <a:r>
              <a:rPr lang="sk-SK" sz="2800" dirty="0" smtClean="0"/>
              <a:t>ak sú </a:t>
            </a:r>
            <a:r>
              <a:rPr lang="sk-SK" sz="2800" dirty="0"/>
              <a:t>každé </a:t>
            </a:r>
            <a:r>
              <a:rPr lang="sk-SK" sz="2800" dirty="0" smtClean="0"/>
              <a:t>dve </a:t>
            </a:r>
            <a:r>
              <a:rPr lang="sk-SK" sz="2800" dirty="0" err="1" smtClean="0"/>
              <a:t>disjunktné</a:t>
            </a:r>
            <a:r>
              <a:rPr lang="sk-SK" sz="2800" dirty="0" smtClean="0"/>
              <a:t>, potom </a:t>
            </a:r>
            <a:r>
              <a:rPr lang="sk-SK" sz="2800" dirty="0"/>
              <a:t>počet </a:t>
            </a:r>
            <a:r>
              <a:rPr lang="sk-SK" sz="2800" dirty="0" smtClean="0"/>
              <a:t>prvkov </a:t>
            </a:r>
            <a:r>
              <a:rPr lang="sk-SK" sz="2800" dirty="0"/>
              <a:t>množiny A</a:t>
            </a:r>
            <a:r>
              <a:rPr lang="sk-SK" sz="2800" baseline="-25000" dirty="0"/>
              <a:t>1</a:t>
            </a:r>
            <a:r>
              <a:rPr lang="sk-SK" sz="2800" dirty="0"/>
              <a:t> ∪ A</a:t>
            </a:r>
            <a:r>
              <a:rPr lang="sk-SK" sz="2800" baseline="-25000" dirty="0"/>
              <a:t>2</a:t>
            </a:r>
            <a:r>
              <a:rPr lang="sk-SK" sz="2800" dirty="0"/>
              <a:t> ∪ … ∪ </a:t>
            </a:r>
            <a:r>
              <a:rPr lang="sk-SK" sz="2800" dirty="0" err="1"/>
              <a:t>A</a:t>
            </a:r>
            <a:r>
              <a:rPr lang="sk-SK" sz="2800" i="1" baseline="-25000" dirty="0" err="1"/>
              <a:t>n</a:t>
            </a:r>
            <a:r>
              <a:rPr lang="sk-SK" sz="2800" dirty="0"/>
              <a:t> </a:t>
            </a:r>
            <a:br>
              <a:rPr lang="sk-SK" sz="2800" dirty="0"/>
            </a:br>
            <a:r>
              <a:rPr lang="sk-SK" sz="2800" dirty="0"/>
              <a:t>je </a:t>
            </a:r>
            <a:r>
              <a:rPr lang="sk-SK" sz="2800" dirty="0" smtClean="0"/>
              <a:t>rovný</a:t>
            </a:r>
            <a:r>
              <a:rPr lang="sk-SK" sz="2800" dirty="0"/>
              <a:t> </a:t>
            </a:r>
            <a:r>
              <a:rPr lang="sk-SK" sz="2800" i="1" dirty="0"/>
              <a:t>p</a:t>
            </a:r>
            <a:r>
              <a:rPr lang="sk-SK" sz="2800" baseline="-25000" dirty="0"/>
              <a:t>1</a:t>
            </a:r>
            <a:r>
              <a:rPr lang="sk-SK" sz="2800" dirty="0"/>
              <a:t> + </a:t>
            </a:r>
            <a:r>
              <a:rPr lang="sk-SK" sz="2800" i="1" dirty="0"/>
              <a:t>p</a:t>
            </a:r>
            <a:r>
              <a:rPr lang="sk-SK" sz="2800" baseline="-25000" dirty="0"/>
              <a:t>2</a:t>
            </a:r>
            <a:r>
              <a:rPr lang="sk-SK" sz="2800" dirty="0"/>
              <a:t> + … + </a:t>
            </a:r>
            <a:r>
              <a:rPr lang="sk-SK" sz="2800" i="1" dirty="0" err="1"/>
              <a:t>p</a:t>
            </a:r>
            <a:r>
              <a:rPr lang="sk-SK" sz="2800" i="1" baseline="-25000" dirty="0" err="1"/>
              <a:t>n</a:t>
            </a:r>
            <a:r>
              <a:rPr lang="sk-SK" sz="2800" dirty="0"/>
              <a:t>.</a:t>
            </a:r>
          </a:p>
        </p:txBody>
      </p:sp>
      <p:sp>
        <p:nvSpPr>
          <p:cNvPr id="5" name="Obdĺžnik 4"/>
          <p:cNvSpPr/>
          <p:nvPr/>
        </p:nvSpPr>
        <p:spPr>
          <a:xfrm>
            <a:off x="1024128" y="4389750"/>
            <a:ext cx="98218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Toto pravidlo </a:t>
            </a:r>
            <a:r>
              <a:rPr lang="sk-SK" sz="2800" dirty="0"/>
              <a:t>v </a:t>
            </a:r>
            <a:r>
              <a:rPr lang="sk-SK" sz="2800" dirty="0" smtClean="0"/>
              <a:t>živote </a:t>
            </a:r>
            <a:r>
              <a:rPr lang="sk-SK" sz="2800" dirty="0"/>
              <a:t>často </a:t>
            </a:r>
            <a:r>
              <a:rPr lang="sk-SK" sz="2800" dirty="0" smtClean="0"/>
              <a:t>využívame bez toho, aby sme si to uvedomovali. Ak </a:t>
            </a:r>
            <a:r>
              <a:rPr lang="sk-SK" sz="2800" dirty="0"/>
              <a:t>máme </a:t>
            </a:r>
            <a:r>
              <a:rPr lang="sk-SK" sz="2800" dirty="0" smtClean="0"/>
              <a:t>napr. tri žlté</a:t>
            </a:r>
            <a:r>
              <a:rPr lang="sk-SK" sz="2800" dirty="0"/>
              <a:t>, </a:t>
            </a:r>
            <a:r>
              <a:rPr lang="sk-SK" sz="2800" dirty="0" smtClean="0"/>
              <a:t>dve </a:t>
            </a:r>
            <a:r>
              <a:rPr lang="sk-SK" sz="2800" dirty="0"/>
              <a:t>modré a </a:t>
            </a:r>
            <a:r>
              <a:rPr lang="sk-SK" sz="2800" dirty="0" smtClean="0"/>
              <a:t>štyri </a:t>
            </a:r>
            <a:r>
              <a:rPr lang="sk-SK" sz="2800" dirty="0"/>
              <a:t>zelené pastelky, </a:t>
            </a:r>
            <a:r>
              <a:rPr lang="sk-SK" sz="2800" dirty="0" smtClean="0"/>
              <a:t>vie </a:t>
            </a:r>
            <a:r>
              <a:rPr lang="sk-SK" sz="2800" dirty="0"/>
              <a:t>každý </a:t>
            </a:r>
            <a:r>
              <a:rPr lang="sk-SK" sz="2800" dirty="0" smtClean="0"/>
              <a:t>ľahko spočítať, </a:t>
            </a:r>
            <a:r>
              <a:rPr lang="sk-SK" sz="2800" dirty="0"/>
              <a:t>že </a:t>
            </a:r>
            <a:r>
              <a:rPr lang="sk-SK" sz="2800" dirty="0" smtClean="0"/>
              <a:t>dokopy </a:t>
            </a:r>
            <a:r>
              <a:rPr lang="sk-SK" sz="2800" dirty="0"/>
              <a:t>máme 3 + 2 + 4 = 9 </a:t>
            </a:r>
            <a:r>
              <a:rPr lang="sk-SK" sz="2800" dirty="0" smtClean="0"/>
              <a:t>pasteliek</a:t>
            </a:r>
            <a:r>
              <a:rPr lang="sk-SK" sz="2800" dirty="0"/>
              <a:t>. 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712277"/>
            <a:ext cx="9566535" cy="470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61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167640"/>
            <a:ext cx="9720072" cy="1499616"/>
          </a:xfrm>
        </p:spPr>
        <p:txBody>
          <a:bodyPr>
            <a:normAutofit/>
          </a:bodyPr>
          <a:lstStyle/>
          <a:p>
            <a:r>
              <a:rPr lang="sk-SK" dirty="0" smtClean="0"/>
              <a:t>ÚLOHA 2:</a:t>
            </a: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688" y="2026920"/>
            <a:ext cx="4767071" cy="341376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sk-SK" sz="2400" dirty="0"/>
              <a:t>Do </a:t>
            </a:r>
            <a:r>
              <a:rPr lang="sk-SK" sz="2400" dirty="0" smtClean="0"/>
              <a:t>triedy </a:t>
            </a:r>
            <a:r>
              <a:rPr lang="sk-SK" sz="2400" dirty="0"/>
              <a:t>chodí 28 žiakov.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2647949"/>
            <a:ext cx="3531476" cy="2648607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7" name="Skupina 6"/>
          <p:cNvGrpSpPr/>
          <p:nvPr/>
        </p:nvGrpSpPr>
        <p:grpSpPr>
          <a:xfrm>
            <a:off x="4640948" y="2019957"/>
            <a:ext cx="5501640" cy="3276599"/>
            <a:chOff x="4170513" y="2026920"/>
            <a:chExt cx="8089323" cy="4633490"/>
          </a:xfrm>
        </p:grpSpPr>
        <p:sp>
          <p:nvSpPr>
            <p:cNvPr id="5" name="Obdĺžnik 4"/>
            <p:cNvSpPr/>
            <p:nvPr/>
          </p:nvSpPr>
          <p:spPr>
            <a:xfrm>
              <a:off x="4170513" y="2026920"/>
              <a:ext cx="8089323" cy="46334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sk-SK" sz="2400" dirty="0"/>
                <a:t>Deväť z nich </a:t>
              </a:r>
              <a:r>
                <a:rPr lang="sk-SK" sz="2400" dirty="0" smtClean="0"/>
                <a:t>chodí </a:t>
              </a:r>
              <a:r>
                <a:rPr lang="sk-SK" sz="2400" dirty="0"/>
                <a:t>do školy </a:t>
              </a:r>
              <a:r>
                <a:rPr lang="sk-SK" sz="2400" dirty="0" smtClean="0"/>
                <a:t>autobusom</a:t>
              </a:r>
              <a:r>
                <a:rPr lang="sk-SK" dirty="0" smtClean="0"/>
                <a:t>,</a:t>
              </a:r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  <a:p>
              <a:pPr algn="ctr"/>
              <a:endParaRPr lang="sk-SK" dirty="0" smtClean="0"/>
            </a:p>
            <a:p>
              <a:pPr algn="ctr"/>
              <a:endParaRPr lang="sk-SK" dirty="0"/>
            </a:p>
          </p:txBody>
        </p:sp>
        <p:pic>
          <p:nvPicPr>
            <p:cNvPr id="6" name="Obrázo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3347" y="2830750"/>
              <a:ext cx="3403655" cy="3571047"/>
            </a:xfrm>
            <a:prstGeom prst="rect">
              <a:avLst/>
            </a:prstGeom>
          </p:spPr>
        </p:pic>
      </p:grpSp>
      <p:sp>
        <p:nvSpPr>
          <p:cNvPr id="8" name="Obdĺžnik 7"/>
          <p:cNvSpPr/>
          <p:nvPr/>
        </p:nvSpPr>
        <p:spPr>
          <a:xfrm>
            <a:off x="4640948" y="5266075"/>
            <a:ext cx="457484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sk-SK" sz="2400" dirty="0" smtClean="0"/>
              <a:t>Troch </a:t>
            </a:r>
            <a:r>
              <a:rPr lang="sk-SK" sz="2400" dirty="0"/>
              <a:t>vozia do školy </a:t>
            </a:r>
            <a:r>
              <a:rPr lang="sk-SK" sz="2400" dirty="0" smtClean="0"/>
              <a:t>rodičia </a:t>
            </a:r>
            <a:r>
              <a:rPr lang="sk-SK" sz="2400" dirty="0"/>
              <a:t>autom. </a:t>
            </a:r>
          </a:p>
        </p:txBody>
      </p:sp>
      <p:sp>
        <p:nvSpPr>
          <p:cNvPr id="9" name="Obdĺžnik 8"/>
          <p:cNvSpPr/>
          <p:nvPr/>
        </p:nvSpPr>
        <p:spPr>
          <a:xfrm>
            <a:off x="170688" y="5794889"/>
            <a:ext cx="10187963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k-SK" sz="2800" dirty="0" smtClean="0"/>
              <a:t>Koľko žiakov z </a:t>
            </a:r>
            <a:r>
              <a:rPr lang="sk-SK" sz="2800" dirty="0"/>
              <a:t>tejto triedy chodí do školy pešo, ak nikto nepoužíva na ceste do školy iný dopravný prostriedok</a:t>
            </a:r>
            <a:r>
              <a:rPr lang="sk-SK" sz="2800" dirty="0" smtClean="0"/>
              <a:t>?</a:t>
            </a:r>
            <a:endParaRPr lang="sk-SK" sz="2800" dirty="0"/>
          </a:p>
        </p:txBody>
      </p:sp>
      <p:sp>
        <p:nvSpPr>
          <p:cNvPr id="10" name="Obdĺžnik 9"/>
          <p:cNvSpPr/>
          <p:nvPr/>
        </p:nvSpPr>
        <p:spPr>
          <a:xfrm>
            <a:off x="10501883" y="6195595"/>
            <a:ext cx="1219200" cy="400110"/>
          </a:xfrm>
          <a:prstGeom prst="rect">
            <a:avLst/>
          </a:prstGeom>
          <a:solidFill>
            <a:srgbClr val="0070C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/>
              <a:t>RIEŠENIE</a:t>
            </a:r>
            <a:endParaRPr lang="sk-SK" sz="2000" b="1" dirty="0"/>
          </a:p>
        </p:txBody>
      </p:sp>
      <p:sp>
        <p:nvSpPr>
          <p:cNvPr id="11" name="Obdĺžnik 10"/>
          <p:cNvSpPr/>
          <p:nvPr/>
        </p:nvSpPr>
        <p:spPr>
          <a:xfrm>
            <a:off x="0" y="35150"/>
            <a:ext cx="12045488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sk-SK" sz="2400" dirty="0">
                <a:latin typeface="Times New Roman" panose="02020603050405020304" pitchFamily="18" charset="0"/>
              </a:rPr>
              <a:t>Počet </a:t>
            </a:r>
            <a:r>
              <a:rPr lang="sk-SK" sz="2400" dirty="0" smtClean="0">
                <a:latin typeface="Times New Roman" panose="02020603050405020304" pitchFamily="18" charset="0"/>
              </a:rPr>
              <a:t>žiakov, ktorí sú </a:t>
            </a:r>
            <a:r>
              <a:rPr lang="sk-SK" sz="2400" dirty="0">
                <a:latin typeface="Times New Roman" panose="02020603050405020304" pitchFamily="18" charset="0"/>
              </a:rPr>
              <a:t>z </a:t>
            </a:r>
            <a:r>
              <a:rPr lang="sk-SK" sz="2400" dirty="0" smtClean="0">
                <a:latin typeface="Times New Roman" panose="02020603050405020304" pitchFamily="18" charset="0"/>
              </a:rPr>
              <a:t>tejto triedy a chodia </a:t>
            </a:r>
            <a:r>
              <a:rPr lang="sk-SK" sz="2400" dirty="0">
                <a:latin typeface="Times New Roman" panose="02020603050405020304" pitchFamily="18" charset="0"/>
              </a:rPr>
              <a:t>do školy </a:t>
            </a:r>
            <a:r>
              <a:rPr lang="sk-SK" sz="2400" dirty="0" smtClean="0">
                <a:latin typeface="Times New Roman" panose="02020603050405020304" pitchFamily="18" charset="0"/>
              </a:rPr>
              <a:t>pešo, </a:t>
            </a:r>
            <a:r>
              <a:rPr lang="sk-SK" sz="2400" dirty="0">
                <a:latin typeface="Times New Roman" panose="02020603050405020304" pitchFamily="18" charset="0"/>
              </a:rPr>
              <a:t>označíme </a:t>
            </a:r>
            <a:r>
              <a:rPr lang="sk-SK" sz="2400" i="1" dirty="0">
                <a:latin typeface="Times New Roman" panose="02020603050405020304" pitchFamily="18" charset="0"/>
              </a:rPr>
              <a:t>x</a:t>
            </a:r>
            <a:r>
              <a:rPr lang="sk-SK" sz="2400" dirty="0">
                <a:latin typeface="Times New Roman" panose="02020603050405020304" pitchFamily="18" charset="0"/>
              </a:rPr>
              <a:t>. Potom platí: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>
                <a:latin typeface="Times New Roman" panose="02020603050405020304" pitchFamily="18" charset="0"/>
              </a:rPr>
              <a:t>28 = 9 + 3 + </a:t>
            </a:r>
            <a:r>
              <a:rPr lang="sk-SK" sz="2400" i="1" dirty="0">
                <a:latin typeface="Times New Roman" panose="02020603050405020304" pitchFamily="18" charset="0"/>
              </a:rPr>
              <a:t>x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>
                <a:latin typeface="Times New Roman" panose="02020603050405020304" pitchFamily="18" charset="0"/>
              </a:rPr>
              <a:t>Vyjadrením</a:t>
            </a:r>
            <a:r>
              <a:rPr lang="sk-SK" sz="2400" dirty="0">
                <a:latin typeface="Times New Roman" panose="02020603050405020304" pitchFamily="18" charset="0"/>
              </a:rPr>
              <a:t> </a:t>
            </a:r>
            <a:r>
              <a:rPr lang="sk-SK" sz="2400" i="1" dirty="0">
                <a:latin typeface="Times New Roman" panose="02020603050405020304" pitchFamily="18" charset="0"/>
              </a:rPr>
              <a:t>x</a:t>
            </a:r>
            <a:r>
              <a:rPr lang="sk-SK" sz="2400" dirty="0">
                <a:latin typeface="Times New Roman" panose="02020603050405020304" pitchFamily="18" charset="0"/>
              </a:rPr>
              <a:t> </a:t>
            </a:r>
            <a:r>
              <a:rPr lang="sk-SK" sz="2400" dirty="0" smtClean="0">
                <a:latin typeface="Times New Roman" panose="02020603050405020304" pitchFamily="18" charset="0"/>
              </a:rPr>
              <a:t>získame výsledok</a:t>
            </a:r>
            <a:r>
              <a:rPr lang="sk-SK" sz="2400" dirty="0">
                <a:latin typeface="Times New Roman" panose="02020603050405020304" pitchFamily="18" charset="0"/>
              </a:rPr>
              <a:t>: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i="1" dirty="0">
                <a:latin typeface="Times New Roman" panose="02020603050405020304" pitchFamily="18" charset="0"/>
              </a:rPr>
              <a:t>x</a:t>
            </a:r>
            <a:r>
              <a:rPr lang="sk-SK" sz="2400" dirty="0">
                <a:latin typeface="Times New Roman" panose="02020603050405020304" pitchFamily="18" charset="0"/>
              </a:rPr>
              <a:t> = 28 − 9 − 3 = 16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>
                <a:latin typeface="Times New Roman" panose="02020603050405020304" pitchFamily="18" charset="0"/>
              </a:rPr>
              <a:t>Z </a:t>
            </a:r>
            <a:r>
              <a:rPr lang="sk-SK" sz="2400" dirty="0" smtClean="0">
                <a:latin typeface="Times New Roman" panose="02020603050405020304" pitchFamily="18" charset="0"/>
              </a:rPr>
              <a:t>tejto triedy </a:t>
            </a:r>
            <a:r>
              <a:rPr lang="sk-SK" sz="2400" dirty="0">
                <a:latin typeface="Times New Roman" panose="02020603050405020304" pitchFamily="18" charset="0"/>
              </a:rPr>
              <a:t>chodí do školy </a:t>
            </a:r>
            <a:r>
              <a:rPr lang="sk-SK" sz="2400" dirty="0" smtClean="0">
                <a:latin typeface="Times New Roman" panose="02020603050405020304" pitchFamily="18" charset="0"/>
              </a:rPr>
              <a:t>pešo</a:t>
            </a:r>
            <a:r>
              <a:rPr lang="sk-SK" sz="2400" dirty="0">
                <a:latin typeface="Times New Roman" panose="02020603050405020304" pitchFamily="18" charset="0"/>
              </a:rPr>
              <a:t> </a:t>
            </a:r>
            <a:r>
              <a:rPr lang="sk-SK" sz="2400" b="1" dirty="0">
                <a:latin typeface="Times New Roman" panose="02020603050405020304" pitchFamily="18" charset="0"/>
              </a:rPr>
              <a:t>16</a:t>
            </a:r>
            <a:r>
              <a:rPr lang="sk-SK" sz="2400" dirty="0">
                <a:latin typeface="Times New Roman" panose="02020603050405020304" pitchFamily="18" charset="0"/>
              </a:rPr>
              <a:t> </a:t>
            </a:r>
            <a:r>
              <a:rPr lang="sk-SK" sz="2400" dirty="0" smtClean="0">
                <a:latin typeface="Times New Roman" panose="02020603050405020304" pitchFamily="18" charset="0"/>
              </a:rPr>
              <a:t>žiakov.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04128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9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Šípka doprava 10"/>
          <p:cNvSpPr/>
          <p:nvPr/>
        </p:nvSpPr>
        <p:spPr>
          <a:xfrm rot="5400000">
            <a:off x="8851636" y="5307273"/>
            <a:ext cx="846161" cy="43345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2" name="Šípka doprava 11"/>
          <p:cNvSpPr/>
          <p:nvPr/>
        </p:nvSpPr>
        <p:spPr>
          <a:xfrm rot="5400000">
            <a:off x="2384031" y="5445452"/>
            <a:ext cx="846161" cy="43345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901" y="261607"/>
            <a:ext cx="9720072" cy="1499616"/>
          </a:xfrm>
        </p:spPr>
        <p:txBody>
          <a:bodyPr/>
          <a:lstStyle/>
          <a:p>
            <a:pPr algn="ctr"/>
            <a:r>
              <a:rPr lang="sk-SK" dirty="0" smtClean="0"/>
              <a:t>variácie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02247" y="2016966"/>
            <a:ext cx="3673659" cy="40180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2400" b="1" dirty="0"/>
              <a:t>bez </a:t>
            </a:r>
            <a:r>
              <a:rPr lang="sk-SK" sz="2400" b="1" dirty="0" smtClean="0"/>
              <a:t>opakovania</a:t>
            </a:r>
          </a:p>
          <a:p>
            <a:pPr algn="ctr">
              <a:lnSpc>
                <a:spcPct val="100000"/>
              </a:lnSpc>
            </a:pPr>
            <a:r>
              <a:rPr lang="sk-SK" sz="2400" dirty="0" smtClean="0"/>
              <a:t>Variácia </a:t>
            </a:r>
            <a:r>
              <a:rPr lang="sk-SK" sz="2400" dirty="0"/>
              <a:t>k-tej triedy bez opakovania z n prvkov je každá usporiadaná k-</a:t>
            </a:r>
            <a:r>
              <a:rPr lang="sk-SK" sz="2400" dirty="0" err="1"/>
              <a:t>tica</a:t>
            </a:r>
            <a:r>
              <a:rPr lang="sk-SK" sz="2400" dirty="0"/>
              <a:t> zostavená len z týchto n prvkov tak, že každý sa v nej vyskytuje najviac raz.</a:t>
            </a:r>
          </a:p>
        </p:txBody>
      </p:sp>
      <p:sp>
        <p:nvSpPr>
          <p:cNvPr id="4" name="Šípka doprava 3"/>
          <p:cNvSpPr/>
          <p:nvPr/>
        </p:nvSpPr>
        <p:spPr>
          <a:xfrm rot="8123021">
            <a:off x="4399446" y="1386636"/>
            <a:ext cx="846161" cy="43345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 rot="2821494">
            <a:off x="6798910" y="1414271"/>
            <a:ext cx="846161" cy="43345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775016" y="2016966"/>
            <a:ext cx="32350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b="1" dirty="0"/>
              <a:t>s </a:t>
            </a:r>
            <a:r>
              <a:rPr lang="sk-SK" sz="2400" b="1" dirty="0" smtClean="0"/>
              <a:t>opakovaním</a:t>
            </a:r>
          </a:p>
          <a:p>
            <a:pPr algn="ctr"/>
            <a:endParaRPr lang="sk-SK" sz="2400" b="1" dirty="0" smtClean="0"/>
          </a:p>
          <a:p>
            <a:pPr algn="ctr"/>
            <a:r>
              <a:rPr lang="sk-SK" sz="2400" dirty="0" smtClean="0"/>
              <a:t>Variácia </a:t>
            </a:r>
            <a:r>
              <a:rPr lang="sk-SK" sz="2400" dirty="0"/>
              <a:t>k-tej triedy s opakovaním z n prvkov je každá usporiadaná </a:t>
            </a:r>
            <a:endParaRPr lang="sk-SK" sz="2400" dirty="0" smtClean="0"/>
          </a:p>
          <a:p>
            <a:pPr algn="ctr"/>
            <a:r>
              <a:rPr lang="sk-SK" sz="2400" dirty="0" smtClean="0"/>
              <a:t>k-</a:t>
            </a:r>
            <a:r>
              <a:rPr lang="sk-SK" sz="2400" dirty="0" err="1" smtClean="0"/>
              <a:t>tica</a:t>
            </a:r>
            <a:r>
              <a:rPr lang="sk-SK" sz="2400" dirty="0" smtClean="0"/>
              <a:t> </a:t>
            </a:r>
            <a:r>
              <a:rPr lang="sk-SK" sz="2400" dirty="0"/>
              <a:t>zostavená iba z týchto n prvkov.</a:t>
            </a:r>
          </a:p>
          <a:p>
            <a:pPr algn="ctr"/>
            <a:endParaRPr lang="sk-SK" sz="2000" b="1" dirty="0"/>
          </a:p>
        </p:txBody>
      </p:sp>
      <p:sp>
        <p:nvSpPr>
          <p:cNvPr id="7" name="Obdĺžnik 6"/>
          <p:cNvSpPr/>
          <p:nvPr/>
        </p:nvSpPr>
        <p:spPr>
          <a:xfrm>
            <a:off x="734102" y="2469205"/>
            <a:ext cx="4566410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Vysvetlenie: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Majme množinu n prvkov 1, 2, 3, ..., n 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Pri výbere 1. člena usporiadanej k-</a:t>
            </a:r>
            <a:r>
              <a:rPr lang="sk-SK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tice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máme n možností. Po jeho výbere máme pre výber druhého člena práve </a:t>
            </a:r>
            <a:r>
              <a:rPr lang="sk-SK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n-1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možností, atď. Pre výber k-</a:t>
            </a:r>
            <a:r>
              <a:rPr lang="sk-SK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teho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člena po výbere všetkých predchádzajúcich členov máme práve </a:t>
            </a:r>
            <a:r>
              <a:rPr lang="sk-SK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n-(k-1)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možností. Tieto možnosti výberu jednotlivých členov na základe </a:t>
            </a:r>
            <a:r>
              <a:rPr lang="sk-SK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kombinatorického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pravidla súčinu musíme násobiť.</a:t>
            </a:r>
            <a:endParaRPr lang="sk-SK" sz="2000" dirty="0"/>
          </a:p>
        </p:txBody>
      </p:sp>
      <p:sp>
        <p:nvSpPr>
          <p:cNvPr id="8" name="Obdĺžnik 7"/>
          <p:cNvSpPr/>
          <p:nvPr/>
        </p:nvSpPr>
        <p:spPr>
          <a:xfrm>
            <a:off x="6775016" y="2550862"/>
            <a:ext cx="4132957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Vysvetlenie: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sk-SK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n!</a:t>
            </a:r>
            <a:r>
              <a:rPr lang="sk-SK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v čitateli je počet všetkých permutácií bez opakovania z n prvkov. Ak by sa nejaký prvok opakoval práve 2-krát, museli by sme podeliť tento počet dvomi, pretože je v ňom zarátaná každá dvojica 2-krát. Ak by sa nejaký prvok opakoval 3-krát, museli by sme tento počet deliť číslom 3!.</a:t>
            </a:r>
            <a:endParaRPr lang="sk-SK" sz="2000" dirty="0"/>
          </a:p>
        </p:txBody>
      </p:sp>
      <p:pic>
        <p:nvPicPr>
          <p:cNvPr id="2050" name="Picture 2" descr="V_k(n) = \frac{n!}{(n - k)!} = n \cdot (n - 1) \cdot ... \cdot (n - k + 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9" y="6028737"/>
            <a:ext cx="6617103" cy="7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_k^{\prime}(n) = n^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494" y="6202823"/>
            <a:ext cx="1591839" cy="3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178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" grpId="0" build="p"/>
      <p:bldP spid="4" grpId="0" animBg="1"/>
      <p:bldP spid="5" grpId="0" animBg="1"/>
      <p:bldP spid="6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48056"/>
            <a:ext cx="10820399" cy="1499616"/>
          </a:xfrm>
        </p:spPr>
        <p:txBody>
          <a:bodyPr>
            <a:normAutofit/>
          </a:bodyPr>
          <a:lstStyle/>
          <a:p>
            <a:r>
              <a:rPr lang="sk-SK" dirty="0" smtClean="0"/>
              <a:t>Úloha 3: </a:t>
            </a:r>
            <a:br>
              <a:rPr lang="sk-SK" dirty="0" smtClean="0"/>
            </a:br>
            <a:endParaRPr lang="sk-SK" dirty="0"/>
          </a:p>
        </p:txBody>
      </p:sp>
      <p:grpSp>
        <p:nvGrpSpPr>
          <p:cNvPr id="6" name="Skupina 5"/>
          <p:cNvGrpSpPr/>
          <p:nvPr/>
        </p:nvGrpSpPr>
        <p:grpSpPr>
          <a:xfrm>
            <a:off x="5655563" y="448056"/>
            <a:ext cx="5667756" cy="5833872"/>
            <a:chOff x="5655563" y="448056"/>
            <a:chExt cx="5667756" cy="5833872"/>
          </a:xfrm>
        </p:grpSpPr>
        <p:pic>
          <p:nvPicPr>
            <p:cNvPr id="4" name="Obrázo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0983" y="2069592"/>
              <a:ext cx="4212336" cy="4212336"/>
            </a:xfrm>
            <a:prstGeom prst="rect">
              <a:avLst/>
            </a:prstGeom>
          </p:spPr>
        </p:pic>
        <p:sp>
          <p:nvSpPr>
            <p:cNvPr id="5" name="Oválna bublina 4"/>
            <p:cNvSpPr/>
            <p:nvPr/>
          </p:nvSpPr>
          <p:spPr>
            <a:xfrm>
              <a:off x="5655563" y="448056"/>
              <a:ext cx="2910840" cy="1328928"/>
            </a:xfrm>
            <a:prstGeom prst="wedgeEllipseCallout">
              <a:avLst>
                <a:gd name="adj1" fmla="val 64167"/>
                <a:gd name="adj2" fmla="val 10976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3200" dirty="0" smtClean="0">
                  <a:solidFill>
                    <a:schemeClr val="tx1"/>
                  </a:solidFill>
                </a:rPr>
                <a:t>Opäť osmička!</a:t>
              </a:r>
              <a:endParaRPr lang="sk-SK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Obdĺžnik 6"/>
          <p:cNvSpPr/>
          <p:nvPr/>
        </p:nvSpPr>
        <p:spPr>
          <a:xfrm>
            <a:off x="84582" y="1755648"/>
            <a:ext cx="6096000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sk-SK" sz="2400" dirty="0" smtClean="0">
                <a:latin typeface="Helvetica" panose="020B0604020202020204" pitchFamily="34" charset="0"/>
              </a:rPr>
              <a:t>Vykríkol </a:t>
            </a:r>
            <a:r>
              <a:rPr lang="sk-SK" sz="2400" dirty="0">
                <a:latin typeface="Helvetica" panose="020B0604020202020204" pitchFamily="34" charset="0"/>
              </a:rPr>
              <a:t>žalostne predseda klubu cyklistov a nešťastne pozeral na prehnuté koleso svojho bicykla. </a:t>
            </a:r>
            <a:endParaRPr lang="sk-SK" sz="2400" dirty="0"/>
          </a:p>
        </p:txBody>
      </p:sp>
      <p:sp>
        <p:nvSpPr>
          <p:cNvPr id="8" name="Oválna bublina 7"/>
          <p:cNvSpPr/>
          <p:nvPr/>
        </p:nvSpPr>
        <p:spPr>
          <a:xfrm>
            <a:off x="4751450" y="163068"/>
            <a:ext cx="4053840" cy="1613916"/>
          </a:xfrm>
          <a:prstGeom prst="wedgeEllipseCallout">
            <a:avLst>
              <a:gd name="adj1" fmla="val 54125"/>
              <a:gd name="adj2" fmla="val 998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Je to preto, lebo som dostal preukaz s číslom 008</a:t>
            </a:r>
            <a:r>
              <a:rPr lang="sk-SK" sz="2400" dirty="0" smtClean="0">
                <a:solidFill>
                  <a:schemeClr val="tx1"/>
                </a:solidFill>
              </a:rPr>
              <a:t>!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9" name="Oválna bublina 8"/>
          <p:cNvSpPr/>
          <p:nvPr/>
        </p:nvSpPr>
        <p:spPr>
          <a:xfrm>
            <a:off x="4711636" y="53103"/>
            <a:ext cx="5323714" cy="1947672"/>
          </a:xfrm>
          <a:prstGeom prst="wedgeEllipseCallout">
            <a:avLst>
              <a:gd name="adj1" fmla="val 28189"/>
              <a:gd name="adj2" fmla="val 821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Musím vymeniť číslo preukazu. A preto, aby ma nepodozrievali z </a:t>
            </a:r>
            <a:r>
              <a:rPr lang="sk-SK" sz="2400" dirty="0" smtClean="0">
                <a:solidFill>
                  <a:schemeClr val="tx1"/>
                </a:solidFill>
              </a:rPr>
              <a:t>poverčivosti </a:t>
            </a:r>
            <a:r>
              <a:rPr lang="sk-SK" sz="2400" dirty="0">
                <a:solidFill>
                  <a:schemeClr val="tx1"/>
                </a:solidFill>
              </a:rPr>
              <a:t>vymením všetky preukazy, kde sa vyskytuje číslo 8.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84582" y="3084576"/>
            <a:ext cx="6096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sk-SK" sz="2400" dirty="0">
                <a:latin typeface="Helvetica" panose="020B0604020202020204" pitchFamily="34" charset="0"/>
              </a:rPr>
              <a:t>Koľko členov bolo registrovaných v klube, ak vieme, že predseda použil všetky trojciferné čísla neobsahujúce žiadnu 8?</a:t>
            </a:r>
            <a:endParaRPr lang="sk-SK" sz="2400" dirty="0"/>
          </a:p>
        </p:txBody>
      </p:sp>
      <p:sp>
        <p:nvSpPr>
          <p:cNvPr id="14" name="Obdĺžnik 13"/>
          <p:cNvSpPr/>
          <p:nvPr/>
        </p:nvSpPr>
        <p:spPr>
          <a:xfrm>
            <a:off x="171945" y="5514259"/>
            <a:ext cx="1219200" cy="400110"/>
          </a:xfrm>
          <a:prstGeom prst="rect">
            <a:avLst/>
          </a:prstGeom>
          <a:solidFill>
            <a:srgbClr val="0070C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/>
              <a:t>RIEŠENIE</a:t>
            </a:r>
            <a:endParaRPr lang="sk-SK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ĺžnik 15"/>
              <p:cNvSpPr/>
              <p:nvPr/>
            </p:nvSpPr>
            <p:spPr>
              <a:xfrm>
                <a:off x="1539672" y="4263569"/>
                <a:ext cx="10652328" cy="26025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k-SK" sz="2300" dirty="0" smtClean="0">
                    <a:latin typeface="+mj-lt"/>
                  </a:rPr>
                  <a:t>Potrebujeme zistiť počet čísel, ktoré neobsahujú aspoň jednu číslicu 8.</a:t>
                </a:r>
              </a:p>
              <a:p>
                <a:r>
                  <a:rPr lang="sk-SK" sz="2300" dirty="0" smtClean="0">
                    <a:latin typeface="+mj-lt"/>
                  </a:rPr>
                  <a:t>Takže pracujeme s číslicami [0,1,2,3,4,5,6,7,9], ktoré môžeme dosadiť na miesto jednotiek, desiatok a aj stoviek.</a:t>
                </a:r>
              </a:p>
              <a:p>
                <a:r>
                  <a:rPr lang="sk-SK" sz="2300" dirty="0" smtClean="0">
                    <a:latin typeface="+mj-lt"/>
                  </a:rPr>
                  <a:t>Máme teda 9 číslic, ktoré môžeme dosadiť na 3 pozície.</a:t>
                </a:r>
              </a:p>
              <a:p>
                <a:r>
                  <a:rPr lang="sk-SK" sz="2300" dirty="0" smtClean="0">
                    <a:latin typeface="+mj-lt"/>
                  </a:rPr>
                  <a:t>Rovnica teda vyzerá takto: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3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k-SK" sz="23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sk-SK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sz="23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sk-SK" sz="23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k-SK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3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sk-SK" sz="23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k-SK" sz="2300" b="0" i="1" smtClean="0">
                        <a:latin typeface="Cambria Math" panose="02040503050406030204" pitchFamily="18" charset="0"/>
                      </a:rPr>
                      <m:t>=729</m:t>
                    </m:r>
                  </m:oMath>
                </a14:m>
                <a:endParaRPr lang="sk-SK" sz="2300" dirty="0" smtClean="0">
                  <a:latin typeface="+mj-lt"/>
                </a:endParaRPr>
              </a:p>
              <a:p>
                <a:r>
                  <a:rPr lang="sk-SK" sz="2300" dirty="0" smtClean="0">
                    <a:latin typeface="+mj-lt"/>
                  </a:rPr>
                  <a:t>Teraz máme počet preukazov, ktoré neobsahujú 8, ale je ti ja preukaz s číslom 000, ktorý nechceme, tak od výsledku odčítame číslo 1. 729-1=</a:t>
                </a:r>
                <a:r>
                  <a:rPr lang="sk-SK" sz="2300" u="sng" dirty="0" smtClean="0">
                    <a:latin typeface="+mj-lt"/>
                  </a:rPr>
                  <a:t>728</a:t>
                </a:r>
              </a:p>
              <a:p>
                <a:r>
                  <a:rPr lang="sk-SK" sz="2300" u="sng" dirty="0" smtClean="0">
                    <a:latin typeface="+mj-lt"/>
                  </a:rPr>
                  <a:t>Počet členov je teda 728</a:t>
                </a:r>
                <a:r>
                  <a:rPr lang="sk-SK" sz="2300" dirty="0" smtClean="0">
                    <a:latin typeface="+mj-lt"/>
                  </a:rPr>
                  <a:t>.</a:t>
                </a:r>
                <a:endParaRPr lang="sk-SK" sz="23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Obdĺžni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672" y="4263569"/>
                <a:ext cx="10652328" cy="2602572"/>
              </a:xfrm>
              <a:prstGeom prst="rect">
                <a:avLst/>
              </a:prstGeom>
              <a:blipFill rotWithShape="0">
                <a:blip r:embed="rId3"/>
                <a:stretch>
                  <a:fillRect l="-800" t="-1395" b="-3721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516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lokTextu 44"/>
          <p:cNvSpPr txBox="1"/>
          <p:nvPr/>
        </p:nvSpPr>
        <p:spPr>
          <a:xfrm>
            <a:off x="8529334" y="1644749"/>
            <a:ext cx="319544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Máš na to vypočítať príklad aj na čas?</a:t>
            </a:r>
            <a:endParaRPr lang="sk-SK" sz="2800" dirty="0"/>
          </a:p>
        </p:txBody>
      </p:sp>
      <p:pic>
        <p:nvPicPr>
          <p:cNvPr id="46" name="Obrázok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3" y="1960534"/>
            <a:ext cx="4928772" cy="35674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Ovál 4"/>
          <p:cNvSpPr/>
          <p:nvPr/>
        </p:nvSpPr>
        <p:spPr>
          <a:xfrm>
            <a:off x="4021450" y="1693254"/>
            <a:ext cx="4386407" cy="4386407"/>
          </a:xfrm>
          <a:prstGeom prst="ellipse">
            <a:avLst/>
          </a:prstGeom>
          <a:ln w="38100"/>
          <a:effectLst>
            <a:outerShdw blurRad="76200" dist="25400" dir="5400000" algn="ctr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22129" cy="1499616"/>
          </a:xfrm>
        </p:spPr>
        <p:txBody>
          <a:bodyPr/>
          <a:lstStyle/>
          <a:p>
            <a:r>
              <a:rPr lang="sk-SK" dirty="0" smtClean="0"/>
              <a:t>Úloha </a:t>
            </a:r>
            <a:r>
              <a:rPr lang="sk-SK" dirty="0"/>
              <a:t>4</a:t>
            </a:r>
            <a:r>
              <a:rPr lang="sk-SK" dirty="0" smtClean="0"/>
              <a:t>: </a:t>
            </a:r>
            <a:r>
              <a:rPr lang="sk-SK" sz="2400" dirty="0" smtClean="0"/>
              <a:t>na bežeckej trati je 8 pretekárov. Za predpokladu, že každú medailu získa len jeden pretekár, vypočítajte koľko je možností na rozdelenie zlatej, striebornej a bronzovej medaily? 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138609" y="5577108"/>
            <a:ext cx="1219200" cy="400110"/>
          </a:xfrm>
          <a:prstGeom prst="rect">
            <a:avLst/>
          </a:prstGeom>
          <a:solidFill>
            <a:srgbClr val="0070C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000" b="1" dirty="0" smtClean="0"/>
              <a:t>RIEŠENIE</a:t>
            </a:r>
            <a:endParaRPr lang="sk-SK" sz="2000" b="1" dirty="0"/>
          </a:p>
        </p:txBody>
      </p:sp>
      <p:sp>
        <p:nvSpPr>
          <p:cNvPr id="30" name="Ovál 29"/>
          <p:cNvSpPr/>
          <p:nvPr/>
        </p:nvSpPr>
        <p:spPr>
          <a:xfrm>
            <a:off x="5173436" y="2845240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120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5173436" y="2849563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110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5173436" y="2845240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100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5173436" y="2853886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90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172990" y="2853886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80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5172544" y="2867815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70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5172544" y="2860851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60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5172544" y="2867815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50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5171652" y="2853152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40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5171652" y="2860116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30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5171652" y="2838275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20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5169868" y="2872677"/>
            <a:ext cx="2082434" cy="208243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10</a:t>
            </a:r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592090" y="2290037"/>
            <a:ext cx="3237989" cy="3237989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sk-SK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Zaoblený obdĺžnik 42"/>
          <p:cNvSpPr/>
          <p:nvPr/>
        </p:nvSpPr>
        <p:spPr>
          <a:xfrm>
            <a:off x="8529404" y="2682800"/>
            <a:ext cx="3062019" cy="2492325"/>
          </a:xfrm>
          <a:prstGeom prst="roundRect">
            <a:avLst/>
          </a:prstGeom>
          <a:scene3d>
            <a:camera prst="perspectiveHeroicExtremeRightFacing"/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accent6">
                <a:shade val="35000"/>
                <a:satMod val="16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Pred počítaním spusti časomieru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stlačením tohto tlačidla</a:t>
            </a:r>
          </a:p>
          <a:p>
            <a:pPr algn="ctr"/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3427169" y="1693254"/>
                <a:ext cx="8419087" cy="4887785"/>
              </a:xfr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k-SK" dirty="0" smtClean="0"/>
                  <a:t>Príklad sa dá vyriešiť dvoma spôsobmi. Jednoduchší spôsob je taký, kedy si uvedomíme, že zlatú medailu môže získať všetkých 8 pretekárov. Striebornú však už môže získať len 7 pretekárov, keďže jeden z tých 8 ktorí štartovali, má už zlato a preto nemôže získať aj striebro. No a o bronzovú medailu môže zabojovať už iba 6 pretekárov, keďže jeden už má zlato a druhý má striebro. Počet kombinácii je preto:</a:t>
                </a:r>
              </a:p>
              <a:p>
                <a:pPr marL="0" indent="0">
                  <a:buNone/>
                </a:pPr>
                <a:r>
                  <a:rPr lang="sk-SK" i="1" dirty="0" smtClean="0"/>
                  <a:t>x</a:t>
                </a:r>
                <a:r>
                  <a:rPr lang="sk-SK" dirty="0" smtClean="0"/>
                  <a:t>=8*7*6=</a:t>
                </a:r>
                <a:r>
                  <a:rPr lang="sk-SK" u="sng" dirty="0" smtClean="0"/>
                  <a:t>336</a:t>
                </a:r>
              </a:p>
              <a:p>
                <a:pPr marL="0" indent="0">
                  <a:buNone/>
                </a:pPr>
                <a:r>
                  <a:rPr lang="sk-SK" dirty="0" smtClean="0"/>
                  <a:t>Pri druhom type riešenia použijeme rovnicu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k-SK" sz="2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sk-SK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k-SK" sz="2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sk-SK" sz="2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sk-SK" dirty="0" smtClean="0"/>
                  <a:t> kde x je počet kombinácii,</a:t>
                </a:r>
              </a:p>
              <a:p>
                <a:pPr marL="0" indent="0">
                  <a:buNone/>
                </a:pPr>
                <a:r>
                  <a:rPr lang="sk-SK" dirty="0" smtClean="0"/>
                  <a:t>n je počet pretekárov a k je počet medailí, čiže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k-SK" sz="2800">
                        <a:latin typeface="Cambria Math" panose="02040503050406030204" pitchFamily="18" charset="0"/>
                      </a:rPr>
                      <m:t>x</m:t>
                    </m:r>
                    <m:r>
                      <a:rPr lang="sk-SK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sk-SK" sz="28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sk-S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sk-SK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k-SK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sk-SK" sz="28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sk-SK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800" i="1">
                            <a:latin typeface="Cambria Math" panose="02040503050406030204" pitchFamily="18" charset="0"/>
                          </a:rPr>
                          <m:t>8!</m:t>
                        </m:r>
                      </m:num>
                      <m:den>
                        <m:r>
                          <a:rPr lang="sk-SK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k-SK" sz="28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sk-SK" sz="2800" b="0" i="1" smtClean="0">
                        <a:latin typeface="Cambria Math" panose="02040503050406030204" pitchFamily="18" charset="0"/>
                      </a:rPr>
                      <m:t>=336</m:t>
                    </m:r>
                  </m:oMath>
                </a14:m>
                <a:endParaRPr lang="sk-SK" i="1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7169" y="1693254"/>
                <a:ext cx="8419087" cy="4887785"/>
              </a:xfrm>
              <a:blipFill rotWithShape="0">
                <a:blip r:embed="rId3"/>
                <a:stretch>
                  <a:fillRect l="-1299" t="-1239" r="-577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12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1" nodeType="clickEffect">
                                  <p:stCondLst>
                                    <p:cond delay="120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permutácie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2084832"/>
            <a:ext cx="3697997" cy="453433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k-SK" sz="2400" u="sng" dirty="0" smtClean="0"/>
              <a:t>S opakovaním</a:t>
            </a:r>
          </a:p>
          <a:p>
            <a:endParaRPr lang="sk-SK" sz="2400" dirty="0"/>
          </a:p>
          <a:p>
            <a:r>
              <a:rPr lang="sk-SK" sz="2000" b="1" dirty="0"/>
              <a:t>Definícia:</a:t>
            </a:r>
            <a:r>
              <a:rPr lang="sk-SK" sz="2000" dirty="0"/>
              <a:t> Permutácia z n prvkov s opakovaním je každá usporiadaná n-</a:t>
            </a:r>
            <a:r>
              <a:rPr lang="sk-SK" sz="2000" dirty="0" err="1"/>
              <a:t>tica</a:t>
            </a:r>
            <a:r>
              <a:rPr lang="sk-SK" sz="2000" dirty="0"/>
              <a:t>, vytvorená z m rôznych prvkov tak, že prvý prvok sa v nej vyskytuje práve </a:t>
            </a:r>
            <a:r>
              <a:rPr lang="sk-SK" sz="2000" b="1" dirty="0"/>
              <a:t>k</a:t>
            </a:r>
            <a:r>
              <a:rPr lang="sk-SK" sz="2000" b="1" baseline="-25000" dirty="0"/>
              <a:t>1</a:t>
            </a:r>
            <a:r>
              <a:rPr lang="sk-SK" sz="2000" dirty="0"/>
              <a:t>-krát, druhý práve </a:t>
            </a:r>
            <a:r>
              <a:rPr lang="sk-SK" sz="2000" b="1" dirty="0"/>
              <a:t>k</a:t>
            </a:r>
            <a:r>
              <a:rPr lang="sk-SK" sz="2000" b="1" baseline="-25000" dirty="0"/>
              <a:t>2</a:t>
            </a:r>
            <a:r>
              <a:rPr lang="sk-SK" sz="2000" dirty="0"/>
              <a:t>-krát atď., až m-</a:t>
            </a:r>
            <a:r>
              <a:rPr lang="sk-SK" sz="2000" dirty="0" err="1"/>
              <a:t>tý</a:t>
            </a:r>
            <a:r>
              <a:rPr lang="sk-SK" sz="2000" dirty="0"/>
              <a:t> prvok </a:t>
            </a:r>
            <a:r>
              <a:rPr lang="sk-SK" sz="2000" b="1" dirty="0"/>
              <a:t>k</a:t>
            </a:r>
            <a:r>
              <a:rPr lang="sk-SK" sz="2000" b="1" baseline="-25000" dirty="0"/>
              <a:t>m</a:t>
            </a:r>
            <a:r>
              <a:rPr lang="sk-SK" sz="2000" dirty="0"/>
              <a:t>-krát, pričom </a:t>
            </a:r>
            <a:r>
              <a:rPr lang="sk-SK" sz="2000" b="1" dirty="0"/>
              <a:t>k</a:t>
            </a:r>
            <a:r>
              <a:rPr lang="sk-SK" sz="2000" b="1" baseline="-25000" dirty="0"/>
              <a:t>1</a:t>
            </a:r>
            <a:r>
              <a:rPr lang="sk-SK" sz="2000" dirty="0"/>
              <a:t>+</a:t>
            </a:r>
            <a:r>
              <a:rPr lang="sk-SK" sz="2000" b="1" dirty="0"/>
              <a:t>k</a:t>
            </a:r>
            <a:r>
              <a:rPr lang="sk-SK" sz="2000" b="1" baseline="-25000" dirty="0"/>
              <a:t>2</a:t>
            </a:r>
            <a:r>
              <a:rPr lang="sk-SK" sz="2000" dirty="0"/>
              <a:t>+...+</a:t>
            </a:r>
            <a:r>
              <a:rPr lang="sk-SK" sz="2000" b="1" dirty="0"/>
              <a:t>k</a:t>
            </a:r>
            <a:r>
              <a:rPr lang="sk-SK" sz="2000" b="1" baseline="-25000" dirty="0"/>
              <a:t>m</a:t>
            </a:r>
            <a:r>
              <a:rPr lang="sk-SK" sz="2000" dirty="0"/>
              <a:t>=</a:t>
            </a:r>
            <a:r>
              <a:rPr lang="sk-SK" sz="2000" b="1" dirty="0"/>
              <a:t>n</a:t>
            </a:r>
            <a:r>
              <a:rPr lang="sk-SK" sz="2000" dirty="0"/>
              <a:t> </a:t>
            </a:r>
            <a:r>
              <a:rPr lang="sk-SK" sz="2000" dirty="0" smtClean="0"/>
              <a:t>.</a:t>
            </a:r>
          </a:p>
          <a:p>
            <a:endParaRPr lang="sk-SK" sz="2000" dirty="0"/>
          </a:p>
          <a:p>
            <a:r>
              <a:rPr lang="pt-BR" sz="2000" b="1" dirty="0"/>
              <a:t>P'</a:t>
            </a:r>
            <a:r>
              <a:rPr lang="pt-BR" sz="2000" b="1" baseline="-25000" dirty="0"/>
              <a:t>k1,k2,...,km</a:t>
            </a:r>
            <a:r>
              <a:rPr lang="pt-BR" sz="2000" b="1" dirty="0"/>
              <a:t>(n)</a:t>
            </a:r>
            <a:r>
              <a:rPr lang="pt-BR" sz="2000" dirty="0"/>
              <a:t>=</a:t>
            </a:r>
            <a:r>
              <a:rPr lang="pt-BR" sz="2000" b="1" dirty="0"/>
              <a:t>n!/k</a:t>
            </a:r>
            <a:r>
              <a:rPr lang="pt-BR" sz="2000" b="1" baseline="-25000" dirty="0"/>
              <a:t>1</a:t>
            </a:r>
            <a:r>
              <a:rPr lang="pt-BR" sz="2000" b="1" dirty="0"/>
              <a:t>!.k</a:t>
            </a:r>
            <a:r>
              <a:rPr lang="pt-BR" sz="2000" b="1" baseline="-25000" dirty="0"/>
              <a:t>2</a:t>
            </a:r>
            <a:r>
              <a:rPr lang="pt-BR" sz="2000" b="1" dirty="0"/>
              <a:t>!...k</a:t>
            </a:r>
            <a:r>
              <a:rPr lang="pt-BR" sz="2000" b="1" baseline="-25000" dirty="0"/>
              <a:t>m</a:t>
            </a:r>
            <a:r>
              <a:rPr lang="pt-BR" sz="2000" b="1" dirty="0"/>
              <a:t>!</a:t>
            </a:r>
            <a:endParaRPr lang="sk-SK" sz="2000" dirty="0"/>
          </a:p>
        </p:txBody>
      </p:sp>
      <p:sp>
        <p:nvSpPr>
          <p:cNvPr id="5" name="BlokTextu 4"/>
          <p:cNvSpPr txBox="1"/>
          <p:nvPr/>
        </p:nvSpPr>
        <p:spPr>
          <a:xfrm>
            <a:off x="7028597" y="2084832"/>
            <a:ext cx="3715603" cy="2369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400" u="sng" dirty="0" smtClean="0"/>
              <a:t>Bez opakovania</a:t>
            </a:r>
          </a:p>
          <a:p>
            <a:pPr algn="r"/>
            <a:endParaRPr lang="sk-SK" sz="2400" u="sng" dirty="0" smtClean="0"/>
          </a:p>
          <a:p>
            <a:pPr algn="r"/>
            <a:r>
              <a:rPr lang="sk-SK" sz="2000" b="1" dirty="0"/>
              <a:t>Definícia:</a:t>
            </a:r>
            <a:r>
              <a:rPr lang="sk-SK" sz="2000" dirty="0"/>
              <a:t> Permutácia z n prvkov bez opakovania je každá variácia n-tej triedy z týchto n prvkov</a:t>
            </a:r>
            <a:r>
              <a:rPr lang="sk-SK" sz="2000" dirty="0" smtClean="0"/>
              <a:t>.</a:t>
            </a:r>
          </a:p>
          <a:p>
            <a:pPr algn="r"/>
            <a:endParaRPr lang="sk-SK" sz="2000" dirty="0"/>
          </a:p>
          <a:p>
            <a:pPr algn="r"/>
            <a:r>
              <a:rPr lang="sk-SK" sz="2000" b="1" dirty="0"/>
              <a:t>P(n)</a:t>
            </a:r>
            <a:r>
              <a:rPr lang="sk-SK" sz="2000" dirty="0"/>
              <a:t> = </a:t>
            </a:r>
            <a:r>
              <a:rPr lang="sk-SK" sz="2000" b="1" dirty="0"/>
              <a:t>n!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224225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703</Words>
  <Application>Microsoft Office PowerPoint</Application>
  <PresentationFormat>Širokouhlá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5" baseType="lpstr">
      <vt:lpstr>Arial</vt:lpstr>
      <vt:lpstr>Baskerville Old Face</vt:lpstr>
      <vt:lpstr>Calibri</vt:lpstr>
      <vt:lpstr>Cambria Math</vt:lpstr>
      <vt:lpstr>Helvetica</vt:lpstr>
      <vt:lpstr>Times New Roman</vt:lpstr>
      <vt:lpstr>Tw Cen MT</vt:lpstr>
      <vt:lpstr>Tw Cen MT Condensed</vt:lpstr>
      <vt:lpstr>Wingdings 3</vt:lpstr>
      <vt:lpstr>Integrál</vt:lpstr>
      <vt:lpstr>Kombinatorika</vt:lpstr>
      <vt:lpstr>Kombinatorické pravidlo súčinu</vt:lpstr>
      <vt:lpstr>úloha 1: V zmrzlinovom stánku nám ponúkajú štyri druhy zmrzliny a tri druhy polevy. Koľko rôznych zmrzlín s polevou môžeme vytvoriť, ak nemiešame viac zmrzlín a poliev?</vt:lpstr>
      <vt:lpstr>Kombinatorické pravidlo súčtu</vt:lpstr>
      <vt:lpstr>ÚLOHA 2:</vt:lpstr>
      <vt:lpstr>variácie</vt:lpstr>
      <vt:lpstr>Úloha 3:  </vt:lpstr>
      <vt:lpstr>Úloha 4: na bežeckej trati je 8 pretekárov. Za predpokladu, že každú medailu získa len jeden pretekár, vypočítajte koľko je možností na rozdelenie zlatej, striebornej a bronzovej medaily? </vt:lpstr>
      <vt:lpstr>permutácie</vt:lpstr>
      <vt:lpstr>Úloha 4: Koľko rôznych päťciferných prirodzených čísiel možno napísať pomocou číslic 1,2,3,4,5, ak: </vt:lpstr>
      <vt:lpstr>kombinácie</vt:lpstr>
      <vt:lpstr>Úloha: V spoločnosti 5 osôb (a, b, c, d, e) každá osoba podá každej osobe ruku. Koľko bude podaní rúk?</vt:lpstr>
      <vt:lpstr>Kombinačné číslo</vt:lpstr>
      <vt:lpstr>Prezentácia programu PowerPoint</vt:lpstr>
      <vt:lpstr>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</dc:title>
  <dc:creator>NTB107</dc:creator>
  <cp:lastModifiedBy>NTB107</cp:lastModifiedBy>
  <cp:revision>55</cp:revision>
  <dcterms:created xsi:type="dcterms:W3CDTF">2014-05-13T10:09:47Z</dcterms:created>
  <dcterms:modified xsi:type="dcterms:W3CDTF">2014-06-25T18:03:18Z</dcterms:modified>
</cp:coreProperties>
</file>